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9" r:id="rId13"/>
    <p:sldId id="270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9A15A0-F2B2-4B3A-BF17-04863050181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BB32F6B-C5B8-4355-99B2-3A02128C55FE}">
      <dgm:prSet/>
      <dgm:spPr/>
      <dgm:t>
        <a:bodyPr/>
        <a:lstStyle/>
        <a:p>
          <a:r>
            <a:rPr lang="en-US"/>
            <a:t>What is the bare minimum </a:t>
          </a:r>
        </a:p>
      </dgm:t>
    </dgm:pt>
    <dgm:pt modelId="{F70267AA-0F46-432C-B72B-2CECB6AA3843}" type="parTrans" cxnId="{BF94FF0E-7A15-492C-BAF1-D774D7D596AF}">
      <dgm:prSet/>
      <dgm:spPr/>
      <dgm:t>
        <a:bodyPr/>
        <a:lstStyle/>
        <a:p>
          <a:endParaRPr lang="en-US"/>
        </a:p>
      </dgm:t>
    </dgm:pt>
    <dgm:pt modelId="{31E4342E-71F0-4B4E-A980-4467B3AA5208}" type="sibTrans" cxnId="{BF94FF0E-7A15-492C-BAF1-D774D7D596AF}">
      <dgm:prSet/>
      <dgm:spPr/>
      <dgm:t>
        <a:bodyPr/>
        <a:lstStyle/>
        <a:p>
          <a:endParaRPr lang="en-US"/>
        </a:p>
      </dgm:t>
    </dgm:pt>
    <dgm:pt modelId="{6447D150-9109-4E9D-AD65-C20CB06CFF75}">
      <dgm:prSet/>
      <dgm:spPr/>
      <dgm:t>
        <a:bodyPr/>
        <a:lstStyle/>
        <a:p>
          <a:r>
            <a:rPr lang="en-US"/>
            <a:t>Where’s the quality focus</a:t>
          </a:r>
        </a:p>
      </dgm:t>
    </dgm:pt>
    <dgm:pt modelId="{D983D979-1524-4002-9C2A-57B1A9E818F4}" type="parTrans" cxnId="{DC842098-33AD-4906-9175-2C500496D402}">
      <dgm:prSet/>
      <dgm:spPr/>
      <dgm:t>
        <a:bodyPr/>
        <a:lstStyle/>
        <a:p>
          <a:endParaRPr lang="en-US"/>
        </a:p>
      </dgm:t>
    </dgm:pt>
    <dgm:pt modelId="{4547CD05-A76F-4A5F-9EA8-158B97AA6649}" type="sibTrans" cxnId="{DC842098-33AD-4906-9175-2C500496D402}">
      <dgm:prSet/>
      <dgm:spPr/>
      <dgm:t>
        <a:bodyPr/>
        <a:lstStyle/>
        <a:p>
          <a:endParaRPr lang="en-US"/>
        </a:p>
      </dgm:t>
    </dgm:pt>
    <dgm:pt modelId="{B07CB6C7-B804-4E79-B586-614A44C02014}">
      <dgm:prSet/>
      <dgm:spPr/>
      <dgm:t>
        <a:bodyPr/>
        <a:lstStyle/>
        <a:p>
          <a:r>
            <a:rPr lang="en-US"/>
            <a:t>What can be put off </a:t>
          </a:r>
        </a:p>
      </dgm:t>
    </dgm:pt>
    <dgm:pt modelId="{FA5D8545-39CC-4872-BD19-97F19F1F821B}" type="parTrans" cxnId="{AF520F77-3898-4225-BA63-CDC395A25E41}">
      <dgm:prSet/>
      <dgm:spPr/>
      <dgm:t>
        <a:bodyPr/>
        <a:lstStyle/>
        <a:p>
          <a:endParaRPr lang="en-US"/>
        </a:p>
      </dgm:t>
    </dgm:pt>
    <dgm:pt modelId="{5E5BD88D-BC2E-4E72-95F3-6F4572A0E83C}" type="sibTrans" cxnId="{AF520F77-3898-4225-BA63-CDC395A25E41}">
      <dgm:prSet/>
      <dgm:spPr/>
      <dgm:t>
        <a:bodyPr/>
        <a:lstStyle/>
        <a:p>
          <a:endParaRPr lang="en-US"/>
        </a:p>
      </dgm:t>
    </dgm:pt>
    <dgm:pt modelId="{FB34B758-BBC0-4120-B46F-8A6852BC059C}" type="pres">
      <dgm:prSet presAssocID="{CD9A15A0-F2B2-4B3A-BF17-048630501811}" presName="root" presStyleCnt="0">
        <dgm:presLayoutVars>
          <dgm:dir/>
          <dgm:resizeHandles val="exact"/>
        </dgm:presLayoutVars>
      </dgm:prSet>
      <dgm:spPr/>
    </dgm:pt>
    <dgm:pt modelId="{306C56EA-6783-469F-BAC9-99266C6D6D05}" type="pres">
      <dgm:prSet presAssocID="{0BB32F6B-C5B8-4355-99B2-3A02128C55FE}" presName="compNode" presStyleCnt="0"/>
      <dgm:spPr/>
    </dgm:pt>
    <dgm:pt modelId="{8AAF8C1E-B746-4574-B4AA-95CF2067A089}" type="pres">
      <dgm:prSet presAssocID="{0BB32F6B-C5B8-4355-99B2-3A02128C55F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10B7D77-B6DF-4569-B2AE-5CAC89DE8C0D}" type="pres">
      <dgm:prSet presAssocID="{0BB32F6B-C5B8-4355-99B2-3A02128C55FE}" presName="spaceRect" presStyleCnt="0"/>
      <dgm:spPr/>
    </dgm:pt>
    <dgm:pt modelId="{50760F21-BF83-413E-899D-5115433626BA}" type="pres">
      <dgm:prSet presAssocID="{0BB32F6B-C5B8-4355-99B2-3A02128C55FE}" presName="textRect" presStyleLbl="revTx" presStyleIdx="0" presStyleCnt="3">
        <dgm:presLayoutVars>
          <dgm:chMax val="1"/>
          <dgm:chPref val="1"/>
        </dgm:presLayoutVars>
      </dgm:prSet>
      <dgm:spPr/>
    </dgm:pt>
    <dgm:pt modelId="{33139966-7F56-4878-9CCF-88A631DA3291}" type="pres">
      <dgm:prSet presAssocID="{31E4342E-71F0-4B4E-A980-4467B3AA5208}" presName="sibTrans" presStyleCnt="0"/>
      <dgm:spPr/>
    </dgm:pt>
    <dgm:pt modelId="{BCBC83A4-376E-41C6-9795-C25BF8BD4536}" type="pres">
      <dgm:prSet presAssocID="{6447D150-9109-4E9D-AD65-C20CB06CFF75}" presName="compNode" presStyleCnt="0"/>
      <dgm:spPr/>
    </dgm:pt>
    <dgm:pt modelId="{5B93E1FA-B773-44FF-B923-529D152011FC}" type="pres">
      <dgm:prSet presAssocID="{6447D150-9109-4E9D-AD65-C20CB06CFF7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2FCBABA2-8CC9-437A-B211-7A31E22B0A6B}" type="pres">
      <dgm:prSet presAssocID="{6447D150-9109-4E9D-AD65-C20CB06CFF75}" presName="spaceRect" presStyleCnt="0"/>
      <dgm:spPr/>
    </dgm:pt>
    <dgm:pt modelId="{F5EAF444-2DEC-48C1-823A-EE410B222F09}" type="pres">
      <dgm:prSet presAssocID="{6447D150-9109-4E9D-AD65-C20CB06CFF75}" presName="textRect" presStyleLbl="revTx" presStyleIdx="1" presStyleCnt="3">
        <dgm:presLayoutVars>
          <dgm:chMax val="1"/>
          <dgm:chPref val="1"/>
        </dgm:presLayoutVars>
      </dgm:prSet>
      <dgm:spPr/>
    </dgm:pt>
    <dgm:pt modelId="{46D7B689-DF5C-48D0-8072-E4A9FDAD23A6}" type="pres">
      <dgm:prSet presAssocID="{4547CD05-A76F-4A5F-9EA8-158B97AA6649}" presName="sibTrans" presStyleCnt="0"/>
      <dgm:spPr/>
    </dgm:pt>
    <dgm:pt modelId="{AC01235C-725D-4298-9EEE-B6B1B87EE614}" type="pres">
      <dgm:prSet presAssocID="{B07CB6C7-B804-4E79-B586-614A44C02014}" presName="compNode" presStyleCnt="0"/>
      <dgm:spPr/>
    </dgm:pt>
    <dgm:pt modelId="{5CC77A48-41F8-42B4-AC09-43BD95039082}" type="pres">
      <dgm:prSet presAssocID="{B07CB6C7-B804-4E79-B586-614A44C0201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C476E97-A88C-4647-8921-FFF7F5F89C33}" type="pres">
      <dgm:prSet presAssocID="{B07CB6C7-B804-4E79-B586-614A44C02014}" presName="spaceRect" presStyleCnt="0"/>
      <dgm:spPr/>
    </dgm:pt>
    <dgm:pt modelId="{310BEA90-8D49-43BC-AE07-62CF3A6E97EB}" type="pres">
      <dgm:prSet presAssocID="{B07CB6C7-B804-4E79-B586-614A44C0201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F94FF0E-7A15-492C-BAF1-D774D7D596AF}" srcId="{CD9A15A0-F2B2-4B3A-BF17-048630501811}" destId="{0BB32F6B-C5B8-4355-99B2-3A02128C55FE}" srcOrd="0" destOrd="0" parTransId="{F70267AA-0F46-432C-B72B-2CECB6AA3843}" sibTransId="{31E4342E-71F0-4B4E-A980-4467B3AA5208}"/>
    <dgm:cxn modelId="{6BEB0435-6BAB-42F5-B518-67F52ADC0680}" type="presOf" srcId="{B07CB6C7-B804-4E79-B586-614A44C02014}" destId="{310BEA90-8D49-43BC-AE07-62CF3A6E97EB}" srcOrd="0" destOrd="0" presId="urn:microsoft.com/office/officeart/2018/2/layout/IconLabelList"/>
    <dgm:cxn modelId="{15B2415F-1014-4AD8-939F-8D5F13B98BE0}" type="presOf" srcId="{0BB32F6B-C5B8-4355-99B2-3A02128C55FE}" destId="{50760F21-BF83-413E-899D-5115433626BA}" srcOrd="0" destOrd="0" presId="urn:microsoft.com/office/officeart/2018/2/layout/IconLabelList"/>
    <dgm:cxn modelId="{6E5FF269-3B1F-4E4D-A3D2-CE6D728D4571}" type="presOf" srcId="{CD9A15A0-F2B2-4B3A-BF17-048630501811}" destId="{FB34B758-BBC0-4120-B46F-8A6852BC059C}" srcOrd="0" destOrd="0" presId="urn:microsoft.com/office/officeart/2018/2/layout/IconLabelList"/>
    <dgm:cxn modelId="{12447E6C-E526-4AD5-888B-FA2DCA1119A0}" type="presOf" srcId="{6447D150-9109-4E9D-AD65-C20CB06CFF75}" destId="{F5EAF444-2DEC-48C1-823A-EE410B222F09}" srcOrd="0" destOrd="0" presId="urn:microsoft.com/office/officeart/2018/2/layout/IconLabelList"/>
    <dgm:cxn modelId="{AF520F77-3898-4225-BA63-CDC395A25E41}" srcId="{CD9A15A0-F2B2-4B3A-BF17-048630501811}" destId="{B07CB6C7-B804-4E79-B586-614A44C02014}" srcOrd="2" destOrd="0" parTransId="{FA5D8545-39CC-4872-BD19-97F19F1F821B}" sibTransId="{5E5BD88D-BC2E-4E72-95F3-6F4572A0E83C}"/>
    <dgm:cxn modelId="{DC842098-33AD-4906-9175-2C500496D402}" srcId="{CD9A15A0-F2B2-4B3A-BF17-048630501811}" destId="{6447D150-9109-4E9D-AD65-C20CB06CFF75}" srcOrd="1" destOrd="0" parTransId="{D983D979-1524-4002-9C2A-57B1A9E818F4}" sibTransId="{4547CD05-A76F-4A5F-9EA8-158B97AA6649}"/>
    <dgm:cxn modelId="{DB99A93F-79AE-4F51-848F-5D463E75D443}" type="presParOf" srcId="{FB34B758-BBC0-4120-B46F-8A6852BC059C}" destId="{306C56EA-6783-469F-BAC9-99266C6D6D05}" srcOrd="0" destOrd="0" presId="urn:microsoft.com/office/officeart/2018/2/layout/IconLabelList"/>
    <dgm:cxn modelId="{E5849F01-2379-4C73-BB3B-666E73D1CA35}" type="presParOf" srcId="{306C56EA-6783-469F-BAC9-99266C6D6D05}" destId="{8AAF8C1E-B746-4574-B4AA-95CF2067A089}" srcOrd="0" destOrd="0" presId="urn:microsoft.com/office/officeart/2018/2/layout/IconLabelList"/>
    <dgm:cxn modelId="{C77E8979-4551-4330-A93E-6C9113FECDC2}" type="presParOf" srcId="{306C56EA-6783-469F-BAC9-99266C6D6D05}" destId="{710B7D77-B6DF-4569-B2AE-5CAC89DE8C0D}" srcOrd="1" destOrd="0" presId="urn:microsoft.com/office/officeart/2018/2/layout/IconLabelList"/>
    <dgm:cxn modelId="{6661E56F-98E2-40D5-9C41-ECE4EAB0EC32}" type="presParOf" srcId="{306C56EA-6783-469F-BAC9-99266C6D6D05}" destId="{50760F21-BF83-413E-899D-5115433626BA}" srcOrd="2" destOrd="0" presId="urn:microsoft.com/office/officeart/2018/2/layout/IconLabelList"/>
    <dgm:cxn modelId="{9374BC03-A6FC-4ED2-8595-2430B79DF255}" type="presParOf" srcId="{FB34B758-BBC0-4120-B46F-8A6852BC059C}" destId="{33139966-7F56-4878-9CCF-88A631DA3291}" srcOrd="1" destOrd="0" presId="urn:microsoft.com/office/officeart/2018/2/layout/IconLabelList"/>
    <dgm:cxn modelId="{3CCB2509-83DE-4F49-9383-BD88D22E30B5}" type="presParOf" srcId="{FB34B758-BBC0-4120-B46F-8A6852BC059C}" destId="{BCBC83A4-376E-41C6-9795-C25BF8BD4536}" srcOrd="2" destOrd="0" presId="urn:microsoft.com/office/officeart/2018/2/layout/IconLabelList"/>
    <dgm:cxn modelId="{037C210A-E9E3-4CE6-9E55-76EB9AD3CED3}" type="presParOf" srcId="{BCBC83A4-376E-41C6-9795-C25BF8BD4536}" destId="{5B93E1FA-B773-44FF-B923-529D152011FC}" srcOrd="0" destOrd="0" presId="urn:microsoft.com/office/officeart/2018/2/layout/IconLabelList"/>
    <dgm:cxn modelId="{D742478A-9452-4DCF-BA24-402687F75C0A}" type="presParOf" srcId="{BCBC83A4-376E-41C6-9795-C25BF8BD4536}" destId="{2FCBABA2-8CC9-437A-B211-7A31E22B0A6B}" srcOrd="1" destOrd="0" presId="urn:microsoft.com/office/officeart/2018/2/layout/IconLabelList"/>
    <dgm:cxn modelId="{48801630-BEC1-4B31-8ABE-7D82EA820C79}" type="presParOf" srcId="{BCBC83A4-376E-41C6-9795-C25BF8BD4536}" destId="{F5EAF444-2DEC-48C1-823A-EE410B222F09}" srcOrd="2" destOrd="0" presId="urn:microsoft.com/office/officeart/2018/2/layout/IconLabelList"/>
    <dgm:cxn modelId="{089A094A-30DD-4EFC-93D0-51C2A3BFC9DF}" type="presParOf" srcId="{FB34B758-BBC0-4120-B46F-8A6852BC059C}" destId="{46D7B689-DF5C-48D0-8072-E4A9FDAD23A6}" srcOrd="3" destOrd="0" presId="urn:microsoft.com/office/officeart/2018/2/layout/IconLabelList"/>
    <dgm:cxn modelId="{8500FB3D-29D6-44D3-86B4-2B731B0D1021}" type="presParOf" srcId="{FB34B758-BBC0-4120-B46F-8A6852BC059C}" destId="{AC01235C-725D-4298-9EEE-B6B1B87EE614}" srcOrd="4" destOrd="0" presId="urn:microsoft.com/office/officeart/2018/2/layout/IconLabelList"/>
    <dgm:cxn modelId="{38EC65B5-2882-43DE-89A9-5FF24BBADACB}" type="presParOf" srcId="{AC01235C-725D-4298-9EEE-B6B1B87EE614}" destId="{5CC77A48-41F8-42B4-AC09-43BD95039082}" srcOrd="0" destOrd="0" presId="urn:microsoft.com/office/officeart/2018/2/layout/IconLabelList"/>
    <dgm:cxn modelId="{3C441511-BD82-481C-B628-2CB3D14FDE5F}" type="presParOf" srcId="{AC01235C-725D-4298-9EEE-B6B1B87EE614}" destId="{5C476E97-A88C-4647-8921-FFF7F5F89C33}" srcOrd="1" destOrd="0" presId="urn:microsoft.com/office/officeart/2018/2/layout/IconLabelList"/>
    <dgm:cxn modelId="{D65F62BC-8166-4BE1-B3AE-352570C7C4F5}" type="presParOf" srcId="{AC01235C-725D-4298-9EEE-B6B1B87EE614}" destId="{310BEA90-8D49-43BC-AE07-62CF3A6E97E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AF8C1E-B746-4574-B4AA-95CF2067A089}">
      <dsp:nvSpPr>
        <dsp:cNvPr id="0" name=""/>
        <dsp:cNvSpPr/>
      </dsp:nvSpPr>
      <dsp:spPr>
        <a:xfrm>
          <a:off x="915389" y="279192"/>
          <a:ext cx="1248817" cy="12488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760F21-BF83-413E-899D-5115433626BA}">
      <dsp:nvSpPr>
        <dsp:cNvPr id="0" name=""/>
        <dsp:cNvSpPr/>
      </dsp:nvSpPr>
      <dsp:spPr>
        <a:xfrm>
          <a:off x="152222" y="1875690"/>
          <a:ext cx="27751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What is the bare minimum </a:t>
          </a:r>
        </a:p>
      </dsp:txBody>
      <dsp:txXfrm>
        <a:off x="152222" y="1875690"/>
        <a:ext cx="2775149" cy="720000"/>
      </dsp:txXfrm>
    </dsp:sp>
    <dsp:sp modelId="{5B93E1FA-B773-44FF-B923-529D152011FC}">
      <dsp:nvSpPr>
        <dsp:cNvPr id="0" name=""/>
        <dsp:cNvSpPr/>
      </dsp:nvSpPr>
      <dsp:spPr>
        <a:xfrm>
          <a:off x="4176189" y="279192"/>
          <a:ext cx="1248817" cy="12488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EAF444-2DEC-48C1-823A-EE410B222F09}">
      <dsp:nvSpPr>
        <dsp:cNvPr id="0" name=""/>
        <dsp:cNvSpPr/>
      </dsp:nvSpPr>
      <dsp:spPr>
        <a:xfrm>
          <a:off x="3413023" y="1875690"/>
          <a:ext cx="27751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Where’s the quality focus</a:t>
          </a:r>
        </a:p>
      </dsp:txBody>
      <dsp:txXfrm>
        <a:off x="3413023" y="1875690"/>
        <a:ext cx="2775149" cy="720000"/>
      </dsp:txXfrm>
    </dsp:sp>
    <dsp:sp modelId="{5CC77A48-41F8-42B4-AC09-43BD95039082}">
      <dsp:nvSpPr>
        <dsp:cNvPr id="0" name=""/>
        <dsp:cNvSpPr/>
      </dsp:nvSpPr>
      <dsp:spPr>
        <a:xfrm>
          <a:off x="7436990" y="279192"/>
          <a:ext cx="1248817" cy="12488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0BEA90-8D49-43BC-AE07-62CF3A6E97EB}">
      <dsp:nvSpPr>
        <dsp:cNvPr id="0" name=""/>
        <dsp:cNvSpPr/>
      </dsp:nvSpPr>
      <dsp:spPr>
        <a:xfrm>
          <a:off x="6673824" y="1875690"/>
          <a:ext cx="27751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What can be put off </a:t>
          </a:r>
        </a:p>
      </dsp:txBody>
      <dsp:txXfrm>
        <a:off x="6673824" y="1875690"/>
        <a:ext cx="2775149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3CA836-913D-43FD-BE04-AB90929DF623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65AB57-88AB-4844-A1D1-140A16770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32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5AB57-88AB-4844-A1D1-140A16770FE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01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a firepit so we have an outside place to hang out on summer evenings.  </a:t>
            </a:r>
          </a:p>
          <a:p>
            <a:r>
              <a:rPr lang="en-US" dirty="0"/>
              <a:t>Give up the strawberry patch.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5AB57-88AB-4844-A1D1-140A16770FE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902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a firepit so we have an outside place to hang out on summer evenings.  </a:t>
            </a:r>
          </a:p>
          <a:p>
            <a:r>
              <a:rPr lang="en-US" dirty="0"/>
              <a:t>Give up the strawberry patch.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5AB57-88AB-4844-A1D1-140A16770FE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935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a firepit so we have an outside place to hang out on summer evenings.  </a:t>
            </a:r>
          </a:p>
          <a:p>
            <a:r>
              <a:rPr lang="en-US" dirty="0"/>
              <a:t>Give up the strawberry patch.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5AB57-88AB-4844-A1D1-140A16770F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81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a firepit so we have an outside place to hang out on summer evenings.  </a:t>
            </a:r>
          </a:p>
          <a:p>
            <a:r>
              <a:rPr lang="en-US" dirty="0"/>
              <a:t>Give up the strawberry patch.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5AB57-88AB-4844-A1D1-140A16770FE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167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Infrastructure CI/CD work becomes essential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5AB57-88AB-4844-A1D1-140A16770FE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726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a firepit so we have an outside place to hang out on summer evenings.  </a:t>
            </a:r>
          </a:p>
          <a:p>
            <a:r>
              <a:rPr lang="en-US" dirty="0"/>
              <a:t>Give up the strawberry patch.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5AB57-88AB-4844-A1D1-140A16770FE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569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6/16/2021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A7A7F-AF2C-4DEE-95D4-77EC6851FE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Refinement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00D6FF-A501-45F5-A9B9-8D8A1BCA19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make a plan when you don’t know everything</a:t>
            </a:r>
          </a:p>
        </p:txBody>
      </p:sp>
    </p:spTree>
    <p:extLst>
      <p:ext uri="{BB962C8B-B14F-4D97-AF65-F5344CB8AC3E}">
        <p14:creationId xmlns:p14="http://schemas.microsoft.com/office/powerpoint/2010/main" val="454672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ound, outdoor, grass, building&#10;&#10;Description automatically generated">
            <a:extLst>
              <a:ext uri="{FF2B5EF4-FFF2-40B4-BE49-F238E27FC236}">
                <a16:creationId xmlns:a16="http://schemas.microsoft.com/office/drawing/2014/main" id="{E48AF779-99A9-489A-B95D-AD40F2FAE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9"/>
            <a:ext cx="12192000" cy="685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84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outdoor, ground, building&#10;&#10;Description automatically generated">
            <a:extLst>
              <a:ext uri="{FF2B5EF4-FFF2-40B4-BE49-F238E27FC236}">
                <a16:creationId xmlns:a16="http://schemas.microsoft.com/office/drawing/2014/main" id="{55244BB9-E43E-46E9-9E6F-CE69EF2600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2" t="21777" r="1778"/>
          <a:stretch/>
        </p:blipFill>
        <p:spPr>
          <a:xfrm>
            <a:off x="1532025" y="609601"/>
            <a:ext cx="9308695" cy="562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11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6AC8F-7A31-4F26-BC78-6C1F093E0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vs Efficient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E16AD-0145-4B0C-A4AA-A84BAA390E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Effective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033B9-0C39-474F-8E5F-1A0DD0CA7F6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producing the intended or expected results</a:t>
            </a:r>
          </a:p>
          <a:p>
            <a:r>
              <a:rPr lang="en-US" dirty="0"/>
              <a:t>doing the right things </a:t>
            </a:r>
          </a:p>
          <a:p>
            <a:r>
              <a:rPr lang="en-US" dirty="0"/>
              <a:t>comfortable</a:t>
            </a:r>
          </a:p>
          <a:p>
            <a:r>
              <a:rPr lang="en-US" dirty="0"/>
              <a:t>natural state for engineers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9140C7-9F3E-41F8-B0BA-57E1D653A9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Efficient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C13BCB-A7DA-425A-AD9D-6143C3F36F3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performing the best results with least time and effort</a:t>
            </a:r>
          </a:p>
          <a:p>
            <a:r>
              <a:rPr lang="en-US" dirty="0"/>
              <a:t>doing things right</a:t>
            </a:r>
          </a:p>
          <a:p>
            <a:r>
              <a:rPr lang="en-US" dirty="0"/>
              <a:t>uncomfortable</a:t>
            </a:r>
          </a:p>
          <a:p>
            <a:r>
              <a:rPr lang="en-US" dirty="0"/>
              <a:t>learned with effort and practice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120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6AC8F-7A31-4F26-BC78-6C1F093E0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vs Efficient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E16AD-0145-4B0C-A4AA-A84BAA390E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Effective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033B9-0C39-474F-8E5F-1A0DD0CA7F6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slow release time</a:t>
            </a:r>
          </a:p>
          <a:p>
            <a:r>
              <a:rPr lang="en-US" dirty="0"/>
              <a:t>Feedback later in the process</a:t>
            </a:r>
          </a:p>
          <a:p>
            <a:r>
              <a:rPr lang="en-US" dirty="0"/>
              <a:t>less rework</a:t>
            </a:r>
          </a:p>
          <a:p>
            <a:r>
              <a:rPr lang="en-US" dirty="0"/>
              <a:t>majority of </a:t>
            </a:r>
            <a:r>
              <a:rPr lang="en-US" dirty="0" err="1"/>
              <a:t>reqs</a:t>
            </a:r>
            <a:r>
              <a:rPr lang="en-US" dirty="0"/>
              <a:t> up front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9140C7-9F3E-41F8-B0BA-57E1D653A9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Efficient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C13BCB-A7DA-425A-AD9D-6143C3F36F3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fast release time</a:t>
            </a:r>
          </a:p>
          <a:p>
            <a:r>
              <a:rPr lang="en-US" dirty="0"/>
              <a:t>increased likelihood of success because of faster feedback</a:t>
            </a:r>
          </a:p>
          <a:p>
            <a:r>
              <a:rPr lang="en-US" dirty="0"/>
              <a:t>some rework and throw away code</a:t>
            </a:r>
          </a:p>
          <a:p>
            <a:r>
              <a:rPr lang="en-US" dirty="0"/>
              <a:t>some </a:t>
            </a:r>
            <a:r>
              <a:rPr lang="en-US" dirty="0" err="1"/>
              <a:t>reqs</a:t>
            </a:r>
            <a:r>
              <a:rPr lang="en-US" dirty="0"/>
              <a:t> are uncovered as a result of doing the work or feedback</a:t>
            </a:r>
          </a:p>
        </p:txBody>
      </p:sp>
    </p:spTree>
    <p:extLst>
      <p:ext uri="{BB962C8B-B14F-4D97-AF65-F5344CB8AC3E}">
        <p14:creationId xmlns:p14="http://schemas.microsoft.com/office/powerpoint/2010/main" val="629195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CB0BE-0288-49BA-B54F-403E84CD5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Questions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62E96A1-3F4B-48A6-A18D-ED6105E968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3557841"/>
              </p:ext>
            </p:extLst>
          </p:nvPr>
        </p:nvGraphicFramePr>
        <p:xfrm>
          <a:off x="1295400" y="2772384"/>
          <a:ext cx="9601197" cy="287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67607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grass, outdoor, tree, building&#10;&#10;Description automatically generated">
            <a:extLst>
              <a:ext uri="{FF2B5EF4-FFF2-40B4-BE49-F238E27FC236}">
                <a16:creationId xmlns:a16="http://schemas.microsoft.com/office/drawing/2014/main" id="{AFBFADF1-1F31-475C-AAD5-80E9ABE59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927" y="2600960"/>
            <a:ext cx="6471407" cy="3639382"/>
          </a:xfrm>
          <a:prstGeom prst="rect">
            <a:avLst/>
          </a:prstGeom>
        </p:spPr>
      </p:pic>
      <p:pic>
        <p:nvPicPr>
          <p:cNvPr id="30" name="Picture 29" descr="A picture containing grass, outdoor, green, tea&#10;&#10;Description automatically generated">
            <a:extLst>
              <a:ext uri="{FF2B5EF4-FFF2-40B4-BE49-F238E27FC236}">
                <a16:creationId xmlns:a16="http://schemas.microsoft.com/office/drawing/2014/main" id="{D1488BF9-F717-4C1F-8588-FAB8AC9A7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43" y="619760"/>
            <a:ext cx="6062131" cy="340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43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44958B8-57B6-4B37-8A18-D54A32EC2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grass, outdoor, ground, person&#10;&#10;Description automatically generated">
            <a:extLst>
              <a:ext uri="{FF2B5EF4-FFF2-40B4-BE49-F238E27FC236}">
                <a16:creationId xmlns:a16="http://schemas.microsoft.com/office/drawing/2014/main" id="{0CF0C1FF-C5E9-40B6-BC1C-003FA5BC14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6870"/>
          <a:stretch/>
        </p:blipFill>
        <p:spPr>
          <a:xfrm>
            <a:off x="486138" y="488137"/>
            <a:ext cx="11227442" cy="588329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7E4A740-3A69-42A5-8AC0-3905D518F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3C010-53D7-404B-9300-DB1BAE1E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20" name="Rounded Rectangle 21">
              <a:extLst>
                <a:ext uri="{FF2B5EF4-FFF2-40B4-BE49-F238E27FC236}">
                  <a16:creationId xmlns:a16="http://schemas.microsoft.com/office/drawing/2014/main" id="{DFC03671-D6D3-4BA9-AD3E-6ADE11D07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FD51935-8C23-4BCB-987B-F5AC9E3D9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22" name="Rounded Rectangle 27">
              <a:extLst>
                <a:ext uri="{FF2B5EF4-FFF2-40B4-BE49-F238E27FC236}">
                  <a16:creationId xmlns:a16="http://schemas.microsoft.com/office/drawing/2014/main" id="{72D5A197-23EF-4751-9E72-FEB79910E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DD7E4D1-EC3E-4109-9647-9E6652A92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1747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grass, ground, outdoor, lawn&#10;&#10;Description automatically generated">
            <a:extLst>
              <a:ext uri="{FF2B5EF4-FFF2-40B4-BE49-F238E27FC236}">
                <a16:creationId xmlns:a16="http://schemas.microsoft.com/office/drawing/2014/main" id="{CBF9AF98-EBB7-44C6-985C-9A814DBAA4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" r="1230" b="1"/>
          <a:stretch/>
        </p:blipFill>
        <p:spPr>
          <a:xfrm>
            <a:off x="5622233" y="10"/>
            <a:ext cx="6569769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7" name="Picture 6" descr="A picture containing ground, grass, outdoor, curb&#10;&#10;Description automatically generated">
            <a:extLst>
              <a:ext uri="{FF2B5EF4-FFF2-40B4-BE49-F238E27FC236}">
                <a16:creationId xmlns:a16="http://schemas.microsoft.com/office/drawing/2014/main" id="{560A2BD5-09AE-467B-86CB-9E8F0E7A66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76" b="27804"/>
          <a:stretch/>
        </p:blipFill>
        <p:spPr>
          <a:xfrm>
            <a:off x="4182011" y="3887894"/>
            <a:ext cx="8009991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9" name="Picture 8" descr="A picture containing ground, grass, outdoor, dirty&#10;&#10;Description automatically generated">
            <a:extLst>
              <a:ext uri="{FF2B5EF4-FFF2-40B4-BE49-F238E27FC236}">
                <a16:creationId xmlns:a16="http://schemas.microsoft.com/office/drawing/2014/main" id="{69EE99A0-3931-40D5-B9F1-3E63702150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445" b="20141"/>
          <a:stretch/>
        </p:blipFill>
        <p:spPr>
          <a:xfrm>
            <a:off x="20" y="10"/>
            <a:ext cx="7503091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71971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AC5143D4-E842-4E76-98C7-42518DB65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grass, outdoor, stone, paving&#10;&#10;Description automatically generated">
            <a:extLst>
              <a:ext uri="{FF2B5EF4-FFF2-40B4-BE49-F238E27FC236}">
                <a16:creationId xmlns:a16="http://schemas.microsoft.com/office/drawing/2014/main" id="{86CF56AE-4200-4769-A5F6-6FFEA402D6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45" r="27135"/>
          <a:stretch/>
        </p:blipFill>
        <p:spPr>
          <a:xfrm>
            <a:off x="486138" y="488137"/>
            <a:ext cx="5608274" cy="588329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77F5E2-DC0B-4476-8ABD-1B8BA1F57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5362247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picture containing grass, outdoor, ground, lawn&#10;&#10;Description automatically generated">
            <a:extLst>
              <a:ext uri="{FF2B5EF4-FFF2-40B4-BE49-F238E27FC236}">
                <a16:creationId xmlns:a16="http://schemas.microsoft.com/office/drawing/2014/main" id="{44CC8E61-DA7E-4E18-A00C-5E0EF31E50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24" r="21455"/>
          <a:stretch/>
        </p:blipFill>
        <p:spPr>
          <a:xfrm>
            <a:off x="6094412" y="488137"/>
            <a:ext cx="5608274" cy="588329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3D82955-585A-4084-8A5A-1D960C4AD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16286" y="609600"/>
            <a:ext cx="5364525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D356DC-FB22-46EC-B214-6858EB877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17" name="Rounded Rectangle 21">
              <a:extLst>
                <a:ext uri="{FF2B5EF4-FFF2-40B4-BE49-F238E27FC236}">
                  <a16:creationId xmlns:a16="http://schemas.microsoft.com/office/drawing/2014/main" id="{F78B03FC-9D4D-4758-BFD4-48E54C088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5DCC465-44D1-462F-B780-A73109D185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19" name="Rounded Rectangle 27">
              <a:extLst>
                <a:ext uri="{FF2B5EF4-FFF2-40B4-BE49-F238E27FC236}">
                  <a16:creationId xmlns:a16="http://schemas.microsoft.com/office/drawing/2014/main" id="{EAF182C0-6005-44EE-A519-8408C73EE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2125AA8-D0CA-49AF-85C7-A5F2C9A0A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0547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C5143D4-E842-4E76-98C7-42518DB65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grass, ground, outdoor, old&#10;&#10;Description automatically generated">
            <a:extLst>
              <a:ext uri="{FF2B5EF4-FFF2-40B4-BE49-F238E27FC236}">
                <a16:creationId xmlns:a16="http://schemas.microsoft.com/office/drawing/2014/main" id="{95374A26-481F-4339-B261-61C33D2DF5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91" r="1" b="27402"/>
          <a:stretch/>
        </p:blipFill>
        <p:spPr>
          <a:xfrm>
            <a:off x="486138" y="488137"/>
            <a:ext cx="5608274" cy="5883295"/>
          </a:xfrm>
          <a:prstGeom prst="rect">
            <a:avLst/>
          </a:prstGeom>
        </p:spPr>
      </p:pic>
      <p:sp>
        <p:nvSpPr>
          <p:cNvPr id="21" name="Rectangle 11">
            <a:extLst>
              <a:ext uri="{FF2B5EF4-FFF2-40B4-BE49-F238E27FC236}">
                <a16:creationId xmlns:a16="http://schemas.microsoft.com/office/drawing/2014/main" id="{5177F5E2-DC0B-4476-8ABD-1B8BA1F57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5362247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picture containing grass, outdoor, ground, building&#10;&#10;Description automatically generated">
            <a:extLst>
              <a:ext uri="{FF2B5EF4-FFF2-40B4-BE49-F238E27FC236}">
                <a16:creationId xmlns:a16="http://schemas.microsoft.com/office/drawing/2014/main" id="{89B3378A-721D-4C7A-B2DF-57F00F4848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673" b="-2"/>
          <a:stretch/>
        </p:blipFill>
        <p:spPr>
          <a:xfrm>
            <a:off x="6094412" y="488137"/>
            <a:ext cx="5608274" cy="5883295"/>
          </a:xfrm>
          <a:prstGeom prst="rect">
            <a:avLst/>
          </a:prstGeom>
        </p:spPr>
      </p:pic>
      <p:sp>
        <p:nvSpPr>
          <p:cNvPr id="22" name="Rectangle 13">
            <a:extLst>
              <a:ext uri="{FF2B5EF4-FFF2-40B4-BE49-F238E27FC236}">
                <a16:creationId xmlns:a16="http://schemas.microsoft.com/office/drawing/2014/main" id="{13D82955-585A-4084-8A5A-1D960C4AD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16286" y="609600"/>
            <a:ext cx="5364525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D356DC-FB22-46EC-B214-6858EB877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23" name="Rounded Rectangle 21">
              <a:extLst>
                <a:ext uri="{FF2B5EF4-FFF2-40B4-BE49-F238E27FC236}">
                  <a16:creationId xmlns:a16="http://schemas.microsoft.com/office/drawing/2014/main" id="{F78B03FC-9D4D-4758-BFD4-48E54C088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5DCC465-44D1-462F-B780-A73109D185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19" name="Rounded Rectangle 27">
              <a:extLst>
                <a:ext uri="{FF2B5EF4-FFF2-40B4-BE49-F238E27FC236}">
                  <a16:creationId xmlns:a16="http://schemas.microsoft.com/office/drawing/2014/main" id="{EAF182C0-6005-44EE-A519-8408C73EE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2125AA8-D0CA-49AF-85C7-A5F2C9A0A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1112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4958B8-57B6-4B37-8A18-D54A32EC2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grass, outdoor, ground, building material&#10;&#10;Description automatically generated">
            <a:extLst>
              <a:ext uri="{FF2B5EF4-FFF2-40B4-BE49-F238E27FC236}">
                <a16:creationId xmlns:a16="http://schemas.microsoft.com/office/drawing/2014/main" id="{FF4A1CD0-2B02-47A1-9608-3C40BA7875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708" r="1" b="28891"/>
          <a:stretch/>
        </p:blipFill>
        <p:spPr>
          <a:xfrm>
            <a:off x="486138" y="488137"/>
            <a:ext cx="11227442" cy="58832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7E4A740-3A69-42A5-8AC0-3905D518F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3C010-53D7-404B-9300-DB1BAE1E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13" name="Rounded Rectangle 21">
              <a:extLst>
                <a:ext uri="{FF2B5EF4-FFF2-40B4-BE49-F238E27FC236}">
                  <a16:creationId xmlns:a16="http://schemas.microsoft.com/office/drawing/2014/main" id="{DFC03671-D6D3-4BA9-AD3E-6ADE11D07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D51935-8C23-4BCB-987B-F5AC9E3D9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15" name="Rounded Rectangle 27">
              <a:extLst>
                <a:ext uri="{FF2B5EF4-FFF2-40B4-BE49-F238E27FC236}">
                  <a16:creationId xmlns:a16="http://schemas.microsoft.com/office/drawing/2014/main" id="{72D5A197-23EF-4751-9E72-FEB79910E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DD7E4D1-EC3E-4109-9647-9E6652A92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8640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3">
            <a:extLst>
              <a:ext uri="{FF2B5EF4-FFF2-40B4-BE49-F238E27FC236}">
                <a16:creationId xmlns:a16="http://schemas.microsoft.com/office/drawing/2014/main" id="{544958B8-57B6-4B37-8A18-D54A32EC2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outdoor, building, grill, pan&#10;&#10;Description automatically generated">
            <a:extLst>
              <a:ext uri="{FF2B5EF4-FFF2-40B4-BE49-F238E27FC236}">
                <a16:creationId xmlns:a16="http://schemas.microsoft.com/office/drawing/2014/main" id="{BFC79C2C-215F-4B97-8E7B-558BE26072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23503"/>
          <a:stretch/>
        </p:blipFill>
        <p:spPr>
          <a:xfrm>
            <a:off x="486138" y="488137"/>
            <a:ext cx="11227442" cy="5883295"/>
          </a:xfrm>
          <a:prstGeom prst="rect">
            <a:avLst/>
          </a:prstGeom>
        </p:spPr>
      </p:pic>
      <p:sp>
        <p:nvSpPr>
          <p:cNvPr id="25" name="Rectangle 15">
            <a:extLst>
              <a:ext uri="{FF2B5EF4-FFF2-40B4-BE49-F238E27FC236}">
                <a16:creationId xmlns:a16="http://schemas.microsoft.com/office/drawing/2014/main" id="{B7E4A740-3A69-42A5-8AC0-3905D518F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6" name="Group 17">
            <a:extLst>
              <a:ext uri="{FF2B5EF4-FFF2-40B4-BE49-F238E27FC236}">
                <a16:creationId xmlns:a16="http://schemas.microsoft.com/office/drawing/2014/main" id="{8283C010-53D7-404B-9300-DB1BAE1E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27" name="Rounded Rectangle 21">
              <a:extLst>
                <a:ext uri="{FF2B5EF4-FFF2-40B4-BE49-F238E27FC236}">
                  <a16:creationId xmlns:a16="http://schemas.microsoft.com/office/drawing/2014/main" id="{DFC03671-D6D3-4BA9-AD3E-6ADE11D07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FD51935-8C23-4BCB-987B-F5AC9E3D9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72D5A197-23EF-4751-9E72-FEB79910E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DD7E4D1-EC3E-4109-9647-9E6652A92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9766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809EA27C-DE62-4CEC-A6D3-4FA9EF40A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 descr="A picture containing outdoor, building, building material, stone&#10;&#10;Description automatically generated">
            <a:extLst>
              <a:ext uri="{FF2B5EF4-FFF2-40B4-BE49-F238E27FC236}">
                <a16:creationId xmlns:a16="http://schemas.microsoft.com/office/drawing/2014/main" id="{2FDD8CB5-6C6E-4E47-87DD-001D1773FB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38" t="9344"/>
          <a:stretch/>
        </p:blipFill>
        <p:spPr>
          <a:xfrm>
            <a:off x="1466963" y="804334"/>
            <a:ext cx="3644673" cy="5249332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  <p:pic>
        <p:nvPicPr>
          <p:cNvPr id="39" name="Picture 38" descr="A picture containing grass, ground, outdoor, building&#10;&#10;Description automatically generated">
            <a:extLst>
              <a:ext uri="{FF2B5EF4-FFF2-40B4-BE49-F238E27FC236}">
                <a16:creationId xmlns:a16="http://schemas.microsoft.com/office/drawing/2014/main" id="{6D9C31FE-2579-42F9-B489-80F2342FE6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34" t="7577" r="16862" b="-1936"/>
          <a:stretch/>
        </p:blipFill>
        <p:spPr>
          <a:xfrm>
            <a:off x="6417733" y="1808756"/>
            <a:ext cx="4969932" cy="3240488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2196163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564</TotalTime>
  <Words>243</Words>
  <Application>Microsoft Office PowerPoint</Application>
  <PresentationFormat>Widescreen</PresentationFormat>
  <Paragraphs>47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Garamond</vt:lpstr>
      <vt:lpstr>Organic</vt:lpstr>
      <vt:lpstr>Refinement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Effective vs Efficient</vt:lpstr>
      <vt:lpstr>Effective vs Efficient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Refinement</dc:title>
  <dc:creator>Jeanie Schwenk</dc:creator>
  <cp:lastModifiedBy>Jeanie Schwenk</cp:lastModifiedBy>
  <cp:revision>8</cp:revision>
  <dcterms:created xsi:type="dcterms:W3CDTF">2021-06-15T19:27:08Z</dcterms:created>
  <dcterms:modified xsi:type="dcterms:W3CDTF">2021-06-16T23:09:03Z</dcterms:modified>
</cp:coreProperties>
</file>